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6858000" cy="9144000"/>
  <p:embeddedFontLs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6" roundtripDataSignature="AMtx7mhOCIwblDeYp7d5P+mrPrQetpab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oboto-regular.fntdata"/><Relationship Id="rId21" Type="http://schemas.openxmlformats.org/officeDocument/2006/relationships/slide" Target="slides/slide17.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customschemas.google.com/relationships/presentationmetadata" Target="metadata"/><Relationship Id="rId25"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62ca4968e0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62ca4968e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2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2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6"/>
          <p:cNvSpPr/>
          <p:nvPr>
            <p:ph idx="2" type="pic"/>
          </p:nvPr>
        </p:nvSpPr>
        <p:spPr>
          <a:xfrm>
            <a:off x="5183188" y="987425"/>
            <a:ext cx="6172200" cy="4873625"/>
          </a:xfrm>
          <a:prstGeom prst="rect">
            <a:avLst/>
          </a:prstGeom>
          <a:noFill/>
          <a:ln>
            <a:noFill/>
          </a:ln>
        </p:spPr>
      </p:sp>
      <p:sp>
        <p:nvSpPr>
          <p:cNvPr id="64" name="Google Shape;64;p2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data.cityofnewyork.us/Public-Safety/Motor-Vehicle-Collisions-Crashes/h9gi-nx95" TargetMode="External"/><Relationship Id="rId4" Type="http://schemas.openxmlformats.org/officeDocument/2006/relationships/hyperlink" Target="https://github.com/LeoCarri/Group5_ES_Presenta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85" name="Google Shape;85;p1"/>
          <p:cNvGrpSpPr/>
          <p:nvPr/>
        </p:nvGrpSpPr>
        <p:grpSpPr>
          <a:xfrm>
            <a:off x="4" y="1216597"/>
            <a:ext cx="731521" cy="673460"/>
            <a:chOff x="3940602" y="308034"/>
            <a:chExt cx="2116791" cy="3428999"/>
          </a:xfrm>
        </p:grpSpPr>
        <p:sp>
          <p:nvSpPr>
            <p:cNvPr id="86" name="Google Shape;86;p1"/>
            <p:cNvSpPr/>
            <p:nvPr/>
          </p:nvSpPr>
          <p:spPr>
            <a:xfrm>
              <a:off x="3940602"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 name="Google Shape;87;p1"/>
            <p:cNvSpPr/>
            <p:nvPr/>
          </p:nvSpPr>
          <p:spPr>
            <a:xfrm>
              <a:off x="4715626"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 name="Google Shape;88;p1"/>
            <p:cNvSpPr/>
            <p:nvPr/>
          </p:nvSpPr>
          <p:spPr>
            <a:xfrm>
              <a:off x="5490650"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89" name="Google Shape;89;p1"/>
          <p:cNvSpPr/>
          <p:nvPr/>
        </p:nvSpPr>
        <p:spPr>
          <a:xfrm>
            <a:off x="640079" y="613954"/>
            <a:ext cx="10907487" cy="1894116"/>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1"/>
          <p:cNvSpPr txBox="1"/>
          <p:nvPr>
            <p:ph type="ctrTitle"/>
          </p:nvPr>
        </p:nvSpPr>
        <p:spPr>
          <a:xfrm>
            <a:off x="1043631" y="809898"/>
            <a:ext cx="9942716" cy="15544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en-US" sz="4800">
                <a:solidFill>
                  <a:schemeClr val="dk1"/>
                </a:solidFill>
                <a:latin typeface="Calibri"/>
                <a:ea typeface="Calibri"/>
                <a:cs typeface="Calibri"/>
                <a:sym typeface="Calibri"/>
              </a:rPr>
              <a:t>New York City</a:t>
            </a:r>
            <a:br>
              <a:rPr lang="en-US" sz="4800">
                <a:solidFill>
                  <a:schemeClr val="dk1"/>
                </a:solidFill>
                <a:latin typeface="Calibri"/>
                <a:ea typeface="Calibri"/>
                <a:cs typeface="Calibri"/>
                <a:sym typeface="Calibri"/>
              </a:rPr>
            </a:br>
            <a:r>
              <a:rPr lang="en-US" sz="4800">
                <a:solidFill>
                  <a:schemeClr val="dk1"/>
                </a:solidFill>
                <a:latin typeface="Calibri"/>
                <a:ea typeface="Calibri"/>
                <a:cs typeface="Calibri"/>
                <a:sym typeface="Calibri"/>
              </a:rPr>
              <a:t>Motor Vehicle Collisions Analysis</a:t>
            </a:r>
            <a:endParaRPr/>
          </a:p>
        </p:txBody>
      </p:sp>
      <p:sp>
        <p:nvSpPr>
          <p:cNvPr id="91" name="Google Shape;91;p1"/>
          <p:cNvSpPr txBox="1"/>
          <p:nvPr>
            <p:ph idx="1" type="subTitle"/>
          </p:nvPr>
        </p:nvSpPr>
        <p:spPr>
          <a:xfrm>
            <a:off x="1045028" y="3017522"/>
            <a:ext cx="9941319" cy="312465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US"/>
              <a:t>Created by </a:t>
            </a:r>
            <a:endParaRPr/>
          </a:p>
          <a:p>
            <a:pPr indent="0" lvl="0" marL="0" rtl="0" algn="l">
              <a:lnSpc>
                <a:spcPct val="90000"/>
              </a:lnSpc>
              <a:spcBef>
                <a:spcPts val="1000"/>
              </a:spcBef>
              <a:spcAft>
                <a:spcPts val="0"/>
              </a:spcAft>
              <a:buNone/>
            </a:pPr>
            <a:r>
              <a:rPr lang="en-US"/>
              <a:t>Leonardo Carrillo Maldonado</a:t>
            </a:r>
            <a:endParaRPr/>
          </a:p>
          <a:p>
            <a:pPr indent="0" lvl="0" marL="0" rtl="0" algn="l">
              <a:lnSpc>
                <a:spcPct val="90000"/>
              </a:lnSpc>
              <a:spcBef>
                <a:spcPts val="1000"/>
              </a:spcBef>
              <a:spcAft>
                <a:spcPts val="0"/>
              </a:spcAft>
              <a:buNone/>
            </a:pPr>
            <a:r>
              <a:rPr lang="en-US"/>
              <a:t>Franklin Sierra</a:t>
            </a:r>
            <a:endParaRPr/>
          </a:p>
          <a:p>
            <a:pPr indent="0" lvl="0" marL="0" rtl="0" algn="l">
              <a:lnSpc>
                <a:spcPct val="90000"/>
              </a:lnSpc>
              <a:spcBef>
                <a:spcPts val="1000"/>
              </a:spcBef>
              <a:spcAft>
                <a:spcPts val="0"/>
              </a:spcAft>
              <a:buNone/>
            </a:pPr>
            <a:r>
              <a:rPr lang="en-US"/>
              <a:t>Adrian Villanueva</a:t>
            </a:r>
            <a:endParaRPr/>
          </a:p>
        </p:txBody>
      </p:sp>
      <p:cxnSp>
        <p:nvCxnSpPr>
          <p:cNvPr id="92" name="Google Shape;92;p1"/>
          <p:cNvCxnSpPr/>
          <p:nvPr/>
        </p:nvCxnSpPr>
        <p:spPr>
          <a:xfrm rot="10800000">
            <a:off x="838200" y="6485313"/>
            <a:ext cx="10515600" cy="0"/>
          </a:xfrm>
          <a:prstGeom prst="straightConnector1">
            <a:avLst/>
          </a:prstGeom>
          <a:noFill/>
          <a:ln cap="flat" cmpd="sng" w="57150">
            <a:solidFill>
              <a:schemeClr val="accent4"/>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9"/>
          <p:cNvSpPr/>
          <p:nvPr/>
        </p:nvSpPr>
        <p:spPr>
          <a:xfrm>
            <a:off x="3049"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3" name="Google Shape;183;p9"/>
          <p:cNvPicPr preferRelativeResize="0"/>
          <p:nvPr/>
        </p:nvPicPr>
        <p:blipFill rotWithShape="1">
          <a:blip r:embed="rId3">
            <a:alphaModFix/>
          </a:blip>
          <a:srcRect b="2" l="1360" r="12631" t="0"/>
          <a:stretch/>
        </p:blipFill>
        <p:spPr>
          <a:xfrm>
            <a:off x="2522356" y="10"/>
            <a:ext cx="9669642" cy="6857990"/>
          </a:xfrm>
          <a:prstGeom prst="rect">
            <a:avLst/>
          </a:prstGeom>
          <a:noFill/>
          <a:ln>
            <a:noFill/>
          </a:ln>
        </p:spPr>
      </p:pic>
      <p:sp>
        <p:nvSpPr>
          <p:cNvPr id="184" name="Google Shape;184;p9"/>
          <p:cNvSpPr/>
          <p:nvPr/>
        </p:nvSpPr>
        <p:spPr>
          <a:xfrm>
            <a:off x="-1" y="0"/>
            <a:ext cx="7390263"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5" name="Google Shape;185;p9"/>
          <p:cNvSpPr txBox="1"/>
          <p:nvPr>
            <p:ph type="title"/>
          </p:nvPr>
        </p:nvSpPr>
        <p:spPr>
          <a:xfrm>
            <a:off x="838200" y="365125"/>
            <a:ext cx="3822189" cy="18999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Density Map By Zip</a:t>
            </a:r>
            <a:endParaRPr/>
          </a:p>
        </p:txBody>
      </p:sp>
      <p:sp>
        <p:nvSpPr>
          <p:cNvPr id="186" name="Google Shape;186;p9"/>
          <p:cNvSpPr txBox="1"/>
          <p:nvPr>
            <p:ph idx="1" type="body"/>
          </p:nvPr>
        </p:nvSpPr>
        <p:spPr>
          <a:xfrm>
            <a:off x="838200" y="2434201"/>
            <a:ext cx="3822189" cy="374276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t>Taking a look at density in a different grouping, by Zip</a:t>
            </a:r>
            <a:endParaRPr/>
          </a:p>
          <a:p>
            <a:pPr indent="-228600" lvl="0" marL="228600" rtl="0" algn="l">
              <a:lnSpc>
                <a:spcPct val="90000"/>
              </a:lnSpc>
              <a:spcBef>
                <a:spcPts val="1000"/>
              </a:spcBef>
              <a:spcAft>
                <a:spcPts val="0"/>
              </a:spcAft>
              <a:buClr>
                <a:schemeClr val="dk1"/>
              </a:buClr>
              <a:buSzPts val="2000"/>
              <a:buChar char="•"/>
            </a:pPr>
            <a:r>
              <a:rPr lang="en-US" sz="2000"/>
              <a:t>This enables us to expand our understanding of how New York itself is divided</a:t>
            </a:r>
            <a:endParaRPr/>
          </a:p>
          <a:p>
            <a:pPr indent="-228600" lvl="0" marL="228600" rtl="0" algn="l">
              <a:lnSpc>
                <a:spcPct val="90000"/>
              </a:lnSpc>
              <a:spcBef>
                <a:spcPts val="1000"/>
              </a:spcBef>
              <a:spcAft>
                <a:spcPts val="0"/>
              </a:spcAft>
              <a:buClr>
                <a:schemeClr val="dk1"/>
              </a:buClr>
              <a:buSzPts val="2000"/>
              <a:buChar char="•"/>
            </a:pPr>
            <a:r>
              <a:rPr lang="en-US" sz="2000"/>
              <a:t>We can assume that the ZIP codes with the highest number of collisions are densely populated or highly traveled through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10"/>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2" name="Google Shape;192;p10"/>
          <p:cNvSpPr txBox="1"/>
          <p:nvPr>
            <p:ph type="title"/>
          </p:nvPr>
        </p:nvSpPr>
        <p:spPr>
          <a:xfrm>
            <a:off x="589560" y="856180"/>
            <a:ext cx="4560584" cy="11280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Borough Analysis</a:t>
            </a:r>
            <a:endParaRPr/>
          </a:p>
        </p:txBody>
      </p:sp>
      <p:grpSp>
        <p:nvGrpSpPr>
          <p:cNvPr id="193" name="Google Shape;193;p10"/>
          <p:cNvGrpSpPr/>
          <p:nvPr/>
        </p:nvGrpSpPr>
        <p:grpSpPr>
          <a:xfrm>
            <a:off x="0" y="1083484"/>
            <a:ext cx="355196" cy="673460"/>
            <a:chOff x="0" y="823811"/>
            <a:chExt cx="355196" cy="673460"/>
          </a:xfrm>
        </p:grpSpPr>
        <p:sp>
          <p:nvSpPr>
            <p:cNvPr id="194" name="Google Shape;194;p10"/>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5" name="Google Shape;195;p10"/>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96" name="Google Shape;196;p10"/>
          <p:cNvSpPr/>
          <p:nvPr/>
        </p:nvSpPr>
        <p:spPr>
          <a:xfrm flipH="1">
            <a:off x="665085" y="2090569"/>
            <a:ext cx="4297680" cy="274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7" name="Google Shape;197;p10"/>
          <p:cNvSpPr txBox="1"/>
          <p:nvPr>
            <p:ph idx="1" type="body"/>
          </p:nvPr>
        </p:nvSpPr>
        <p:spPr>
          <a:xfrm>
            <a:off x="257127" y="2224322"/>
            <a:ext cx="5387068" cy="3979585"/>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When thinking of New York, we usually separate the city into 5 Major Boroughs</a:t>
            </a:r>
            <a:endParaRPr/>
          </a:p>
          <a:p>
            <a:pPr indent="-228600" lvl="1" marL="685800" rtl="0" algn="l">
              <a:lnSpc>
                <a:spcPct val="90000"/>
              </a:lnSpc>
              <a:spcBef>
                <a:spcPts val="500"/>
              </a:spcBef>
              <a:spcAft>
                <a:spcPts val="0"/>
              </a:spcAft>
              <a:buClr>
                <a:schemeClr val="dk1"/>
              </a:buClr>
              <a:buSzPts val="2400"/>
              <a:buChar char="•"/>
            </a:pPr>
            <a:r>
              <a:rPr lang="en-US"/>
              <a:t>Brooklyn</a:t>
            </a:r>
            <a:endParaRPr/>
          </a:p>
          <a:p>
            <a:pPr indent="-228600" lvl="1" marL="685800" rtl="0" algn="l">
              <a:lnSpc>
                <a:spcPct val="90000"/>
              </a:lnSpc>
              <a:spcBef>
                <a:spcPts val="500"/>
              </a:spcBef>
              <a:spcAft>
                <a:spcPts val="0"/>
              </a:spcAft>
              <a:buClr>
                <a:schemeClr val="dk1"/>
              </a:buClr>
              <a:buSzPts val="2400"/>
              <a:buChar char="•"/>
            </a:pPr>
            <a:r>
              <a:rPr lang="en-US"/>
              <a:t>Bronx</a:t>
            </a:r>
            <a:endParaRPr/>
          </a:p>
          <a:p>
            <a:pPr indent="-228600" lvl="1" marL="685800" rtl="0" algn="l">
              <a:lnSpc>
                <a:spcPct val="90000"/>
              </a:lnSpc>
              <a:spcBef>
                <a:spcPts val="500"/>
              </a:spcBef>
              <a:spcAft>
                <a:spcPts val="0"/>
              </a:spcAft>
              <a:buClr>
                <a:schemeClr val="dk1"/>
              </a:buClr>
              <a:buSzPts val="2400"/>
              <a:buChar char="•"/>
            </a:pPr>
            <a:r>
              <a:rPr lang="en-US"/>
              <a:t>Manhattan</a:t>
            </a:r>
            <a:endParaRPr/>
          </a:p>
          <a:p>
            <a:pPr indent="-228600" lvl="1" marL="685800" rtl="0" algn="l">
              <a:lnSpc>
                <a:spcPct val="90000"/>
              </a:lnSpc>
              <a:spcBef>
                <a:spcPts val="500"/>
              </a:spcBef>
              <a:spcAft>
                <a:spcPts val="0"/>
              </a:spcAft>
              <a:buClr>
                <a:schemeClr val="dk1"/>
              </a:buClr>
              <a:buSzPts val="2400"/>
              <a:buChar char="•"/>
            </a:pPr>
            <a:r>
              <a:rPr lang="en-US"/>
              <a:t>Queens</a:t>
            </a:r>
            <a:endParaRPr/>
          </a:p>
          <a:p>
            <a:pPr indent="-228600" lvl="1" marL="685800" rtl="0" algn="l">
              <a:lnSpc>
                <a:spcPct val="90000"/>
              </a:lnSpc>
              <a:spcBef>
                <a:spcPts val="500"/>
              </a:spcBef>
              <a:spcAft>
                <a:spcPts val="0"/>
              </a:spcAft>
              <a:buClr>
                <a:schemeClr val="dk1"/>
              </a:buClr>
              <a:buSzPts val="2400"/>
              <a:buChar char="•"/>
            </a:pPr>
            <a:r>
              <a:rPr lang="en-US"/>
              <a:t>Staten Island</a:t>
            </a:r>
            <a:endParaRPr/>
          </a:p>
          <a:p>
            <a:pPr indent="-228600" lvl="0" marL="228600" rtl="0" algn="l">
              <a:lnSpc>
                <a:spcPct val="90000"/>
              </a:lnSpc>
              <a:spcBef>
                <a:spcPts val="1000"/>
              </a:spcBef>
              <a:spcAft>
                <a:spcPts val="0"/>
              </a:spcAft>
              <a:buClr>
                <a:schemeClr val="dk1"/>
              </a:buClr>
              <a:buSzPts val="2400"/>
              <a:buChar char="•"/>
            </a:pPr>
            <a:r>
              <a:rPr lang="en-US" sz="2400"/>
              <a:t>If we ever wanted to move to New York and needed to decide on which Borough to live in, we can use this chart to help inform this decision</a:t>
            </a:r>
            <a:endParaRPr/>
          </a:p>
        </p:txBody>
      </p:sp>
      <p:sp>
        <p:nvSpPr>
          <p:cNvPr id="198" name="Google Shape;198;p10"/>
          <p:cNvSpPr/>
          <p:nvPr/>
        </p:nvSpPr>
        <p:spPr>
          <a:xfrm flipH="1">
            <a:off x="10697670" y="0"/>
            <a:ext cx="149433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9" name="Google Shape;199;p10"/>
          <p:cNvSpPr/>
          <p:nvPr/>
        </p:nvSpPr>
        <p:spPr>
          <a:xfrm>
            <a:off x="5685810" y="513853"/>
            <a:ext cx="6009366" cy="5834577"/>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00" name="Google Shape;200;p10"/>
          <p:cNvPicPr preferRelativeResize="0"/>
          <p:nvPr/>
        </p:nvPicPr>
        <p:blipFill rotWithShape="1">
          <a:blip r:embed="rId3">
            <a:alphaModFix/>
          </a:blip>
          <a:srcRect b="-1" l="0" r="450" t="0"/>
          <a:stretch/>
        </p:blipFill>
        <p:spPr>
          <a:xfrm>
            <a:off x="5977788" y="799352"/>
            <a:ext cx="5425410" cy="52592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sp>
        <p:nvSpPr>
          <p:cNvPr id="205" name="Google Shape;205;p11"/>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6" name="Google Shape;206;p11"/>
          <p:cNvSpPr txBox="1"/>
          <p:nvPr>
            <p:ph type="title"/>
          </p:nvPr>
        </p:nvSpPr>
        <p:spPr>
          <a:xfrm>
            <a:off x="589560" y="856180"/>
            <a:ext cx="4560584" cy="11280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700"/>
              <a:buFont typeface="Calibri"/>
              <a:buNone/>
            </a:pPr>
            <a:r>
              <a:rPr lang="en-US" sz="3700"/>
              <a:t>Key Contributing Factors to Collisions</a:t>
            </a:r>
            <a:endParaRPr/>
          </a:p>
        </p:txBody>
      </p:sp>
      <p:grpSp>
        <p:nvGrpSpPr>
          <p:cNvPr id="207" name="Google Shape;207;p11"/>
          <p:cNvGrpSpPr/>
          <p:nvPr/>
        </p:nvGrpSpPr>
        <p:grpSpPr>
          <a:xfrm>
            <a:off x="0" y="1083484"/>
            <a:ext cx="355196" cy="673460"/>
            <a:chOff x="0" y="823811"/>
            <a:chExt cx="355196" cy="673460"/>
          </a:xfrm>
        </p:grpSpPr>
        <p:sp>
          <p:nvSpPr>
            <p:cNvPr id="208" name="Google Shape;208;p11"/>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9" name="Google Shape;209;p11"/>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10" name="Google Shape;210;p11"/>
          <p:cNvSpPr/>
          <p:nvPr/>
        </p:nvSpPr>
        <p:spPr>
          <a:xfrm flipH="1">
            <a:off x="665085" y="2090569"/>
            <a:ext cx="4297680" cy="274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1" name="Google Shape;211;p11"/>
          <p:cNvSpPr txBox="1"/>
          <p:nvPr>
            <p:ph idx="1" type="body"/>
          </p:nvPr>
        </p:nvSpPr>
        <p:spPr>
          <a:xfrm>
            <a:off x="590719" y="2330505"/>
            <a:ext cx="4559425" cy="3979585"/>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There are many factors that come in to play when collisions occur</a:t>
            </a:r>
            <a:endParaRPr/>
          </a:p>
          <a:p>
            <a:pPr indent="-228600" lvl="0" marL="228600" rtl="0" algn="l">
              <a:lnSpc>
                <a:spcPct val="90000"/>
              </a:lnSpc>
              <a:spcBef>
                <a:spcPts val="1000"/>
              </a:spcBef>
              <a:spcAft>
                <a:spcPts val="0"/>
              </a:spcAft>
              <a:buClr>
                <a:schemeClr val="dk1"/>
              </a:buClr>
              <a:buSzPts val="2400"/>
              <a:buChar char="•"/>
            </a:pPr>
            <a:r>
              <a:rPr lang="en-US" sz="2400"/>
              <a:t>Within Elastic Search, we are able to determine the top 15 Key Contributing factors to Collisions</a:t>
            </a:r>
            <a:endParaRPr/>
          </a:p>
          <a:p>
            <a:pPr indent="-228600" lvl="0" marL="228600" rtl="0" algn="l">
              <a:lnSpc>
                <a:spcPct val="90000"/>
              </a:lnSpc>
              <a:spcBef>
                <a:spcPts val="1000"/>
              </a:spcBef>
              <a:spcAft>
                <a:spcPts val="0"/>
              </a:spcAft>
              <a:buClr>
                <a:schemeClr val="dk1"/>
              </a:buClr>
              <a:buSzPts val="2400"/>
              <a:buChar char="•"/>
            </a:pPr>
            <a:r>
              <a:rPr lang="en-US" sz="2400"/>
              <a:t>This information is highly valuable to Law Makers when trying to reduce the amount of collisions in the city</a:t>
            </a:r>
            <a:endParaRPr/>
          </a:p>
        </p:txBody>
      </p:sp>
      <p:sp>
        <p:nvSpPr>
          <p:cNvPr id="212" name="Google Shape;212;p11"/>
          <p:cNvSpPr/>
          <p:nvPr/>
        </p:nvSpPr>
        <p:spPr>
          <a:xfrm flipH="1">
            <a:off x="10697670" y="0"/>
            <a:ext cx="149433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3" name="Google Shape;213;p11"/>
          <p:cNvSpPr/>
          <p:nvPr/>
        </p:nvSpPr>
        <p:spPr>
          <a:xfrm>
            <a:off x="5685810" y="513853"/>
            <a:ext cx="6009366" cy="5834577"/>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14" name="Google Shape;214;p11"/>
          <p:cNvPicPr preferRelativeResize="0"/>
          <p:nvPr/>
        </p:nvPicPr>
        <p:blipFill rotWithShape="1">
          <a:blip r:embed="rId3">
            <a:alphaModFix/>
          </a:blip>
          <a:srcRect b="2" l="23059" r="22009" t="0"/>
          <a:stretch/>
        </p:blipFill>
        <p:spPr>
          <a:xfrm>
            <a:off x="5977788" y="799352"/>
            <a:ext cx="5425410" cy="525929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12"/>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0" name="Google Shape;220;p12"/>
          <p:cNvSpPr txBox="1"/>
          <p:nvPr>
            <p:ph type="title"/>
          </p:nvPr>
        </p:nvSpPr>
        <p:spPr>
          <a:xfrm>
            <a:off x="793662" y="386930"/>
            <a:ext cx="10066122" cy="12984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Combining Borough and </a:t>
            </a:r>
            <a:br>
              <a:rPr lang="en-US"/>
            </a:br>
            <a:r>
              <a:rPr lang="en-US"/>
              <a:t>Key Contributing Factors</a:t>
            </a:r>
            <a:endParaRPr/>
          </a:p>
        </p:txBody>
      </p:sp>
      <p:sp>
        <p:nvSpPr>
          <p:cNvPr id="221" name="Google Shape;221;p12"/>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2" name="Google Shape;222;p12"/>
          <p:cNvSpPr/>
          <p:nvPr/>
        </p:nvSpPr>
        <p:spPr>
          <a:xfrm>
            <a:off x="0" y="2203079"/>
            <a:ext cx="11383362" cy="4267991"/>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23" name="Google Shape;223;p12"/>
          <p:cNvPicPr preferRelativeResize="0"/>
          <p:nvPr/>
        </p:nvPicPr>
        <p:blipFill rotWithShape="1">
          <a:blip r:embed="rId3">
            <a:alphaModFix/>
          </a:blip>
          <a:srcRect b="0" l="0" r="0" t="0"/>
          <a:stretch/>
        </p:blipFill>
        <p:spPr>
          <a:xfrm>
            <a:off x="1807982" y="2389218"/>
            <a:ext cx="8037481" cy="4038832"/>
          </a:xfrm>
          <a:prstGeom prst="rect">
            <a:avLst/>
          </a:prstGeom>
          <a:noFill/>
          <a:ln>
            <a:noFill/>
          </a:ln>
        </p:spPr>
      </p:pic>
      <p:sp>
        <p:nvSpPr>
          <p:cNvPr id="224" name="Google Shape;224;p12"/>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13"/>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0" name="Google Shape;230;p13"/>
          <p:cNvSpPr/>
          <p:nvPr/>
        </p:nvSpPr>
        <p:spPr>
          <a:xfrm>
            <a:off x="0" y="0"/>
            <a:ext cx="12192000" cy="2146816"/>
          </a:xfrm>
          <a:prstGeom prst="rect">
            <a:avLst/>
          </a:prstGeom>
          <a:solidFill>
            <a:srgbClr val="D8D8D8">
              <a:alpha val="3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1" name="Google Shape;231;p13"/>
          <p:cNvSpPr txBox="1"/>
          <p:nvPr>
            <p:ph type="title"/>
          </p:nvPr>
        </p:nvSpPr>
        <p:spPr>
          <a:xfrm>
            <a:off x="581646" y="349664"/>
            <a:ext cx="5845571" cy="163837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Combining Borough and </a:t>
            </a:r>
            <a:br>
              <a:rPr lang="en-US"/>
            </a:br>
            <a:r>
              <a:rPr lang="en-US"/>
              <a:t>Key Contributing Factors</a:t>
            </a:r>
            <a:endParaRPr/>
          </a:p>
        </p:txBody>
      </p:sp>
      <p:sp>
        <p:nvSpPr>
          <p:cNvPr id="232" name="Google Shape;232;p13"/>
          <p:cNvSpPr/>
          <p:nvPr/>
        </p:nvSpPr>
        <p:spPr>
          <a:xfrm rot="5400000">
            <a:off x="11774185" y="6131892"/>
            <a:ext cx="524256"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3" name="Google Shape;233;p13"/>
          <p:cNvSpPr txBox="1"/>
          <p:nvPr>
            <p:ph idx="1" type="body"/>
          </p:nvPr>
        </p:nvSpPr>
        <p:spPr>
          <a:xfrm>
            <a:off x="587987" y="2620641"/>
            <a:ext cx="6832809" cy="3023702"/>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In a Historgram, we able to view how the Key Contributing Factors to Collisions correlate to the total sum of collisions each month, by borough</a:t>
            </a:r>
            <a:endParaRPr/>
          </a:p>
          <a:p>
            <a:pPr indent="-228600" lvl="0" marL="228600" rtl="0" algn="l">
              <a:lnSpc>
                <a:spcPct val="90000"/>
              </a:lnSpc>
              <a:spcBef>
                <a:spcPts val="1000"/>
              </a:spcBef>
              <a:spcAft>
                <a:spcPts val="0"/>
              </a:spcAft>
              <a:buClr>
                <a:schemeClr val="dk1"/>
              </a:buClr>
              <a:buSzPts val="2400"/>
              <a:buChar char="•"/>
            </a:pPr>
            <a:r>
              <a:rPr lang="en-US" sz="2400"/>
              <a:t>Highly Dense boroughs do tend to have more collisions, but here we are looking at the Key Contributing Factors account for those collisions</a:t>
            </a:r>
            <a:endParaRPr/>
          </a:p>
          <a:p>
            <a:pPr indent="-228600" lvl="0" marL="228600" rtl="0" algn="l">
              <a:lnSpc>
                <a:spcPct val="90000"/>
              </a:lnSpc>
              <a:spcBef>
                <a:spcPts val="1000"/>
              </a:spcBef>
              <a:spcAft>
                <a:spcPts val="0"/>
              </a:spcAft>
              <a:buClr>
                <a:schemeClr val="dk1"/>
              </a:buClr>
              <a:buSzPts val="2400"/>
              <a:buChar char="•"/>
            </a:pPr>
            <a:r>
              <a:rPr lang="en-US" sz="2400"/>
              <a:t>Irresponsible drivers is something as an individual we cannot control, so it would be best to avoid the boroughs that tend to have a lot of collisions where the drivers are being irresponsible or inattentive</a:t>
            </a:r>
            <a:endParaRPr/>
          </a:p>
        </p:txBody>
      </p:sp>
      <p:sp>
        <p:nvSpPr>
          <p:cNvPr id="234" name="Google Shape;234;p13"/>
          <p:cNvSpPr/>
          <p:nvPr/>
        </p:nvSpPr>
        <p:spPr>
          <a:xfrm flipH="1" rot="-5400000">
            <a:off x="5669568" y="277912"/>
            <a:ext cx="524256" cy="1186339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5" name="Google Shape;235;p13"/>
          <p:cNvSpPr/>
          <p:nvPr/>
        </p:nvSpPr>
        <p:spPr>
          <a:xfrm>
            <a:off x="7215447" y="399675"/>
            <a:ext cx="4647368" cy="5809932"/>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Combine" id="236" name="Google Shape;236;p13"/>
          <p:cNvPicPr preferRelativeResize="0"/>
          <p:nvPr/>
        </p:nvPicPr>
        <p:blipFill rotWithShape="1">
          <a:blip r:embed="rId3">
            <a:alphaModFix/>
          </a:blip>
          <a:srcRect b="0" l="0" r="0" t="0"/>
          <a:stretch/>
        </p:blipFill>
        <p:spPr>
          <a:xfrm>
            <a:off x="7421373" y="1186882"/>
            <a:ext cx="4235516" cy="423551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14"/>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2" name="Google Shape;242;p14"/>
          <p:cNvSpPr txBox="1"/>
          <p:nvPr>
            <p:ph type="title"/>
          </p:nvPr>
        </p:nvSpPr>
        <p:spPr>
          <a:xfrm>
            <a:off x="517889" y="4883544"/>
            <a:ext cx="3876086" cy="155690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sz="3200"/>
              <a:t>New York City Motor Vehicle Collisions Dashboard</a:t>
            </a:r>
            <a:endParaRPr/>
          </a:p>
        </p:txBody>
      </p:sp>
      <p:sp>
        <p:nvSpPr>
          <p:cNvPr id="243" name="Google Shape;243;p14"/>
          <p:cNvSpPr/>
          <p:nvPr/>
        </p:nvSpPr>
        <p:spPr>
          <a:xfrm>
            <a:off x="0" y="0"/>
            <a:ext cx="12192000" cy="86584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4" name="Google Shape;244;p14"/>
          <p:cNvSpPr/>
          <p:nvPr/>
        </p:nvSpPr>
        <p:spPr>
          <a:xfrm>
            <a:off x="517889" y="0"/>
            <a:ext cx="11231745" cy="4588184"/>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screenshot of a computer&#10;&#10;Description automatically generated" id="245" name="Google Shape;245;p14"/>
          <p:cNvPicPr preferRelativeResize="0"/>
          <p:nvPr/>
        </p:nvPicPr>
        <p:blipFill rotWithShape="1">
          <a:blip r:embed="rId3">
            <a:alphaModFix/>
          </a:blip>
          <a:srcRect b="1189" l="0" r="0" t="0"/>
          <a:stretch/>
        </p:blipFill>
        <p:spPr>
          <a:xfrm>
            <a:off x="959205" y="364142"/>
            <a:ext cx="10369645" cy="3867993"/>
          </a:xfrm>
          <a:prstGeom prst="rect">
            <a:avLst/>
          </a:prstGeom>
          <a:noFill/>
          <a:ln>
            <a:noFill/>
          </a:ln>
        </p:spPr>
      </p:pic>
      <p:sp>
        <p:nvSpPr>
          <p:cNvPr id="246" name="Google Shape;246;p14"/>
          <p:cNvSpPr/>
          <p:nvPr/>
        </p:nvSpPr>
        <p:spPr>
          <a:xfrm flipH="1" rot="5400000">
            <a:off x="4001107" y="5661132"/>
            <a:ext cx="1463040"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7" name="Google Shape;247;p14"/>
          <p:cNvSpPr txBox="1"/>
          <p:nvPr>
            <p:ph idx="1" type="body"/>
          </p:nvPr>
        </p:nvSpPr>
        <p:spPr>
          <a:xfrm>
            <a:off x="5162719" y="4883544"/>
            <a:ext cx="6586915" cy="1556907"/>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n-US" sz="1800"/>
              <a:t>Our dashboard brings all our visualizations into a single view so we can better understand how they are related.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 name="Shape 251"/>
        <p:cNvGrpSpPr/>
        <p:nvPr/>
      </p:nvGrpSpPr>
      <p:grpSpPr>
        <a:xfrm>
          <a:off x="0" y="0"/>
          <a:ext cx="0" cy="0"/>
          <a:chOff x="0" y="0"/>
          <a:chExt cx="0" cy="0"/>
        </a:xfrm>
      </p:grpSpPr>
      <p:sp>
        <p:nvSpPr>
          <p:cNvPr id="252" name="Google Shape;252;p15"/>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3" name="Google Shape;253;p15"/>
          <p:cNvSpPr txBox="1"/>
          <p:nvPr>
            <p:ph type="title"/>
          </p:nvPr>
        </p:nvSpPr>
        <p:spPr>
          <a:xfrm>
            <a:off x="808638" y="386930"/>
            <a:ext cx="9236700" cy="118895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Resources</a:t>
            </a:r>
            <a:endParaRPr/>
          </a:p>
        </p:txBody>
      </p:sp>
      <p:grpSp>
        <p:nvGrpSpPr>
          <p:cNvPr id="254" name="Google Shape;254;p15"/>
          <p:cNvGrpSpPr/>
          <p:nvPr/>
        </p:nvGrpSpPr>
        <p:grpSpPr>
          <a:xfrm>
            <a:off x="-2" y="1998368"/>
            <a:ext cx="11695083" cy="782176"/>
            <a:chOff x="-2" y="1998368"/>
            <a:chExt cx="11695083" cy="782176"/>
          </a:xfrm>
        </p:grpSpPr>
        <p:sp>
          <p:nvSpPr>
            <p:cNvPr id="255" name="Google Shape;255;p15"/>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6" name="Google Shape;256;p15"/>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57" name="Google Shape;257;p15"/>
          <p:cNvSpPr/>
          <p:nvPr/>
        </p:nvSpPr>
        <p:spPr>
          <a:xfrm>
            <a:off x="0" y="2203079"/>
            <a:ext cx="11383362" cy="4147845"/>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8" name="Google Shape;258;p15"/>
          <p:cNvSpPr txBox="1"/>
          <p:nvPr>
            <p:ph idx="1" type="body"/>
          </p:nvPr>
        </p:nvSpPr>
        <p:spPr>
          <a:xfrm>
            <a:off x="793660" y="2599509"/>
            <a:ext cx="10143668" cy="3435531"/>
          </a:xfrm>
          <a:prstGeom prst="rect">
            <a:avLst/>
          </a:prstGeom>
          <a:noFill/>
          <a:ln>
            <a:noFill/>
          </a:ln>
        </p:spPr>
        <p:txBody>
          <a:bodyPr anchorCtr="0" anchor="ctr" bIns="45700" lIns="91425" spcFirstLastPara="1" rIns="91425" wrap="square" tIns="45700">
            <a:normAutofit fontScale="70000"/>
          </a:bodyPr>
          <a:lstStyle/>
          <a:p>
            <a:pPr indent="-335280" lvl="0" marL="457200" rtl="0" algn="l">
              <a:lnSpc>
                <a:spcPct val="115000"/>
              </a:lnSpc>
              <a:spcBef>
                <a:spcPts val="1200"/>
              </a:spcBef>
              <a:spcAft>
                <a:spcPts val="0"/>
              </a:spcAft>
              <a:buSzPct val="100000"/>
              <a:buFont typeface="Arial"/>
              <a:buChar char="●"/>
            </a:pPr>
            <a:r>
              <a:rPr lang="en-US" sz="2400">
                <a:latin typeface="Arial"/>
                <a:ea typeface="Arial"/>
                <a:cs typeface="Arial"/>
                <a:sym typeface="Arial"/>
              </a:rPr>
              <a:t>“Starting with the Elasticsearch Platform and Its Solutions.” </a:t>
            </a:r>
            <a:r>
              <a:rPr i="1" lang="en-US" sz="2400">
                <a:latin typeface="Arial"/>
                <a:ea typeface="Arial"/>
                <a:cs typeface="Arial"/>
                <a:sym typeface="Arial"/>
              </a:rPr>
              <a:t>Elastic</a:t>
            </a:r>
            <a:r>
              <a:rPr lang="en-US" sz="2400">
                <a:latin typeface="Arial"/>
                <a:ea typeface="Arial"/>
                <a:cs typeface="Arial"/>
                <a:sym typeface="Arial"/>
              </a:rPr>
              <a:t>, www.elastic.co/guide/index.html?utm_campaign=Google-B-Amer-US&amp;utm_content=Stack-Documentation-EXT&amp;utm_source=google&amp;utm_medium=cpc&amp;device=c&amp;utm_term=elasticsearch+documentation&amp;gad_source=1&amp;gclid=Cj0KCQiA67CrBhC1ARIsACKAa8RTNr9R01AgT4NK9mA9zsRkGZ9KQWT7rRebDXSXZHQBZSzdibzsuwUaAk6_EALw_wcB. Accessed 3 Dec. 2023. </a:t>
            </a:r>
            <a:endParaRPr sz="2400">
              <a:latin typeface="Arial"/>
              <a:ea typeface="Arial"/>
              <a:cs typeface="Arial"/>
              <a:sym typeface="Arial"/>
            </a:endParaRPr>
          </a:p>
          <a:p>
            <a:pPr indent="0" lvl="0" marL="457200" rtl="0" algn="l">
              <a:lnSpc>
                <a:spcPct val="115000"/>
              </a:lnSpc>
              <a:spcBef>
                <a:spcPts val="1200"/>
              </a:spcBef>
              <a:spcAft>
                <a:spcPts val="0"/>
              </a:spcAft>
              <a:buNone/>
            </a:pPr>
            <a:r>
              <a:t/>
            </a:r>
            <a:endParaRPr sz="2400">
              <a:latin typeface="Arial"/>
              <a:ea typeface="Arial"/>
              <a:cs typeface="Arial"/>
              <a:sym typeface="Arial"/>
            </a:endParaRPr>
          </a:p>
          <a:p>
            <a:pPr indent="-335280" lvl="0" marL="457200" rtl="0" algn="l">
              <a:lnSpc>
                <a:spcPct val="115000"/>
              </a:lnSpc>
              <a:spcBef>
                <a:spcPts val="1200"/>
              </a:spcBef>
              <a:spcAft>
                <a:spcPts val="0"/>
              </a:spcAft>
              <a:buSzPct val="100000"/>
              <a:buFont typeface="Arial"/>
              <a:buChar char="●"/>
            </a:pPr>
            <a:r>
              <a:rPr lang="en-US" sz="2400">
                <a:latin typeface="Arial"/>
                <a:ea typeface="Arial"/>
                <a:cs typeface="Arial"/>
                <a:sym typeface="Arial"/>
              </a:rPr>
              <a:t>(NYPD), Police Department. “Motor Vehicle Collisions - Crashes: NYC Open Data.” </a:t>
            </a:r>
            <a:r>
              <a:rPr i="1" lang="en-US" sz="2400">
                <a:latin typeface="Arial"/>
                <a:ea typeface="Arial"/>
                <a:cs typeface="Arial"/>
                <a:sym typeface="Arial"/>
              </a:rPr>
              <a:t>Motor Vehicle Collisions - Crashes | NYC Open Data</a:t>
            </a:r>
            <a:r>
              <a:rPr lang="en-US" sz="2400">
                <a:latin typeface="Arial"/>
                <a:ea typeface="Arial"/>
                <a:cs typeface="Arial"/>
                <a:sym typeface="Arial"/>
              </a:rPr>
              <a:t>, 1 Dec. 2023, data.cityofnewyork.us/Public-Safety/Motor-Vehicle-Collisions-Crashes/h9gi-nx95. </a:t>
            </a:r>
            <a:endParaRPr sz="2400">
              <a:latin typeface="Arial"/>
              <a:ea typeface="Arial"/>
              <a:cs typeface="Arial"/>
              <a:sym typeface="Arial"/>
            </a:endParaRPr>
          </a:p>
          <a:p>
            <a:pPr indent="-76200" lvl="0" marL="228600" rtl="0" algn="l">
              <a:lnSpc>
                <a:spcPct val="90000"/>
              </a:lnSpc>
              <a:spcBef>
                <a:spcPts val="1200"/>
              </a:spcBef>
              <a:spcAft>
                <a:spcPts val="0"/>
              </a:spcAft>
              <a:buClr>
                <a:schemeClr val="dk1"/>
              </a:buClr>
              <a:buSzPct val="100000"/>
              <a:buNone/>
            </a:pPr>
            <a:r>
              <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 name="Shape 262"/>
        <p:cNvGrpSpPr/>
        <p:nvPr/>
      </p:nvGrpSpPr>
      <p:grpSpPr>
        <a:xfrm>
          <a:off x="0" y="0"/>
          <a:ext cx="0" cy="0"/>
          <a:chOff x="0" y="0"/>
          <a:chExt cx="0" cy="0"/>
        </a:xfrm>
      </p:grpSpPr>
      <p:sp>
        <p:nvSpPr>
          <p:cNvPr id="263" name="Google Shape;263;p16"/>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4" name="Google Shape;264;p16"/>
          <p:cNvSpPr/>
          <p:nvPr/>
        </p:nvSpPr>
        <p:spPr>
          <a:xfrm>
            <a:off x="0" y="2"/>
            <a:ext cx="12192000" cy="44125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5" name="Google Shape;265;p16"/>
          <p:cNvSpPr/>
          <p:nvPr/>
        </p:nvSpPr>
        <p:spPr>
          <a:xfrm>
            <a:off x="596464" y="551962"/>
            <a:ext cx="10999072" cy="4618549"/>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6" name="Google Shape;266;p16"/>
          <p:cNvSpPr txBox="1"/>
          <p:nvPr>
            <p:ph type="ctrTitle"/>
          </p:nvPr>
        </p:nvSpPr>
        <p:spPr>
          <a:xfrm>
            <a:off x="1524000" y="1293338"/>
            <a:ext cx="9144000" cy="32745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7200"/>
              <a:buFont typeface="Calibri"/>
              <a:buNone/>
            </a:pPr>
            <a:r>
              <a:rPr lang="en-US" sz="7200"/>
              <a:t>Fin</a:t>
            </a:r>
            <a:endParaRPr/>
          </a:p>
        </p:txBody>
      </p:sp>
      <p:sp>
        <p:nvSpPr>
          <p:cNvPr id="267" name="Google Shape;267;p16"/>
          <p:cNvSpPr txBox="1"/>
          <p:nvPr>
            <p:ph idx="1" type="subTitle"/>
          </p:nvPr>
        </p:nvSpPr>
        <p:spPr>
          <a:xfrm>
            <a:off x="1524000" y="5514052"/>
            <a:ext cx="9144000" cy="65191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cxnSp>
        <p:nvCxnSpPr>
          <p:cNvPr id="268" name="Google Shape;268;p16"/>
          <p:cNvCxnSpPr/>
          <p:nvPr/>
        </p:nvCxnSpPr>
        <p:spPr>
          <a:xfrm rot="10800000">
            <a:off x="596464" y="6354708"/>
            <a:ext cx="11000232" cy="0"/>
          </a:xfrm>
          <a:prstGeom prst="straightConnector1">
            <a:avLst/>
          </a:prstGeom>
          <a:noFill/>
          <a:ln cap="flat" cmpd="sng" w="101600">
            <a:solidFill>
              <a:schemeClr val="accent4"/>
            </a:solidFill>
            <a:prstDash val="solid"/>
            <a:miter lim="800000"/>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262ca4968e0_2_0"/>
          <p:cNvSpPr txBox="1"/>
          <p:nvPr>
            <p:ph type="ctrTitle"/>
          </p:nvPr>
        </p:nvSpPr>
        <p:spPr>
          <a:xfrm>
            <a:off x="1524000" y="1122367"/>
            <a:ext cx="9144000" cy="869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4800"/>
              <a:t>Why did We choose the Topic?</a:t>
            </a:r>
            <a:endParaRPr sz="4800"/>
          </a:p>
        </p:txBody>
      </p:sp>
      <p:sp>
        <p:nvSpPr>
          <p:cNvPr id="98" name="Google Shape;98;g262ca4968e0_2_0"/>
          <p:cNvSpPr txBox="1"/>
          <p:nvPr>
            <p:ph idx="1" type="subTitle"/>
          </p:nvPr>
        </p:nvSpPr>
        <p:spPr>
          <a:xfrm>
            <a:off x="1045025" y="2873825"/>
            <a:ext cx="9993300" cy="1979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solidFill>
                  <a:srgbClr val="202124"/>
                </a:solidFill>
                <a:highlight>
                  <a:srgbClr val="FFFFFF"/>
                </a:highlight>
                <a:latin typeface="Roboto"/>
                <a:ea typeface="Roboto"/>
                <a:cs typeface="Roboto"/>
                <a:sym typeface="Roboto"/>
              </a:rPr>
              <a:t>Car accidents, for the most part, </a:t>
            </a:r>
            <a:r>
              <a:rPr b="1" lang="en-US">
                <a:solidFill>
                  <a:srgbClr val="202124"/>
                </a:solidFill>
                <a:highlight>
                  <a:srgbClr val="FFFFFF"/>
                </a:highlight>
                <a:latin typeface="Roboto"/>
                <a:ea typeface="Roboto"/>
                <a:cs typeface="Roboto"/>
                <a:sym typeface="Roboto"/>
              </a:rPr>
              <a:t>ARE</a:t>
            </a:r>
            <a:r>
              <a:rPr lang="en-US">
                <a:solidFill>
                  <a:srgbClr val="202124"/>
                </a:solidFill>
                <a:highlight>
                  <a:srgbClr val="FFFFFF"/>
                </a:highlight>
                <a:latin typeface="Roboto"/>
                <a:ea typeface="Roboto"/>
                <a:cs typeface="Roboto"/>
                <a:sym typeface="Roboto"/>
              </a:rPr>
              <a:t> avoidable. However, without fully understanding the cause of car accidents, it can be difficult for individuals to know what they can do to prevent them. Some causes are more obvious than others, such as </a:t>
            </a:r>
            <a:r>
              <a:rPr lang="en-US">
                <a:solidFill>
                  <a:srgbClr val="040C28"/>
                </a:solidFill>
                <a:latin typeface="Roboto"/>
                <a:ea typeface="Roboto"/>
                <a:cs typeface="Roboto"/>
                <a:sym typeface="Roboto"/>
              </a:rPr>
              <a:t>drinking and driving</a:t>
            </a:r>
            <a:r>
              <a:rPr lang="en-US">
                <a:solidFill>
                  <a:srgbClr val="202124"/>
                </a:solidFill>
                <a:highlight>
                  <a:srgbClr val="FFFFFF"/>
                </a:highlight>
                <a:latin typeface="Roboto"/>
                <a:ea typeface="Roboto"/>
                <a:cs typeface="Roboto"/>
                <a:sym typeface="Roboto"/>
              </a:rPr>
              <a:t>, while others are not so well known. </a:t>
            </a:r>
            <a:endParaRPr/>
          </a:p>
        </p:txBody>
      </p:sp>
      <p:pic>
        <p:nvPicPr>
          <p:cNvPr id="99" name="Google Shape;99;g262ca4968e0_2_0"/>
          <p:cNvPicPr preferRelativeResize="0"/>
          <p:nvPr/>
        </p:nvPicPr>
        <p:blipFill>
          <a:blip r:embed="rId3">
            <a:alphaModFix/>
          </a:blip>
          <a:stretch>
            <a:fillRect/>
          </a:stretch>
        </p:blipFill>
        <p:spPr>
          <a:xfrm>
            <a:off x="4012475" y="4852925"/>
            <a:ext cx="3028950" cy="1514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sp>
        <p:nvSpPr>
          <p:cNvPr id="104" name="Google Shape;104;p2"/>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5" name="Google Shape;105;p2"/>
          <p:cNvSpPr txBox="1"/>
          <p:nvPr>
            <p:ph type="title"/>
          </p:nvPr>
        </p:nvSpPr>
        <p:spPr>
          <a:xfrm>
            <a:off x="795528" y="386930"/>
            <a:ext cx="10141799" cy="130055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en-US" sz="4800"/>
              <a:t>Agenda	</a:t>
            </a:r>
            <a:endParaRPr/>
          </a:p>
        </p:txBody>
      </p:sp>
      <p:sp>
        <p:nvSpPr>
          <p:cNvPr id="106" name="Google Shape;106;p2"/>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7" name="Google Shape;107;p2"/>
          <p:cNvSpPr/>
          <p:nvPr/>
        </p:nvSpPr>
        <p:spPr>
          <a:xfrm>
            <a:off x="0" y="2203079"/>
            <a:ext cx="11383362" cy="4267991"/>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Check List" id="108" name="Google Shape;108;p2"/>
          <p:cNvPicPr preferRelativeResize="0"/>
          <p:nvPr/>
        </p:nvPicPr>
        <p:blipFill rotWithShape="1">
          <a:blip r:embed="rId3">
            <a:alphaModFix/>
          </a:blip>
          <a:srcRect b="0" l="0" r="0" t="0"/>
          <a:stretch/>
        </p:blipFill>
        <p:spPr>
          <a:xfrm>
            <a:off x="1353311" y="2524715"/>
            <a:ext cx="3714244" cy="3714244"/>
          </a:xfrm>
          <a:prstGeom prst="rect">
            <a:avLst/>
          </a:prstGeom>
          <a:noFill/>
          <a:ln>
            <a:noFill/>
          </a:ln>
        </p:spPr>
      </p:pic>
      <p:sp>
        <p:nvSpPr>
          <p:cNvPr id="109" name="Google Shape;109;p2"/>
          <p:cNvSpPr txBox="1"/>
          <p:nvPr>
            <p:ph idx="1" type="body"/>
          </p:nvPr>
        </p:nvSpPr>
        <p:spPr>
          <a:xfrm>
            <a:off x="6406429" y="2599509"/>
            <a:ext cx="4530898" cy="363945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Data Source and GitHub</a:t>
            </a:r>
            <a:endParaRPr/>
          </a:p>
          <a:p>
            <a:pPr indent="-228600" lvl="0" marL="228600" rtl="0" algn="l">
              <a:lnSpc>
                <a:spcPct val="90000"/>
              </a:lnSpc>
              <a:spcBef>
                <a:spcPts val="1000"/>
              </a:spcBef>
              <a:spcAft>
                <a:spcPts val="0"/>
              </a:spcAft>
              <a:buClr>
                <a:schemeClr val="dk1"/>
              </a:buClr>
              <a:buSzPts val="2400"/>
              <a:buChar char="•"/>
            </a:pPr>
            <a:r>
              <a:rPr lang="en-US" sz="2400"/>
              <a:t>Loading the Data Set</a:t>
            </a:r>
            <a:endParaRPr/>
          </a:p>
          <a:p>
            <a:pPr indent="-228600" lvl="0" marL="228600" rtl="0" algn="l">
              <a:lnSpc>
                <a:spcPct val="90000"/>
              </a:lnSpc>
              <a:spcBef>
                <a:spcPts val="1000"/>
              </a:spcBef>
              <a:spcAft>
                <a:spcPts val="0"/>
              </a:spcAft>
              <a:buClr>
                <a:schemeClr val="dk1"/>
              </a:buClr>
              <a:buSzPts val="2400"/>
              <a:buChar char="•"/>
            </a:pPr>
            <a:r>
              <a:rPr lang="en-US" sz="2400"/>
              <a:t>Training the ML Model</a:t>
            </a:r>
            <a:endParaRPr/>
          </a:p>
          <a:p>
            <a:pPr indent="-228600" lvl="0" marL="228600" rtl="0" algn="l">
              <a:lnSpc>
                <a:spcPct val="90000"/>
              </a:lnSpc>
              <a:spcBef>
                <a:spcPts val="1000"/>
              </a:spcBef>
              <a:spcAft>
                <a:spcPts val="0"/>
              </a:spcAft>
              <a:buClr>
                <a:schemeClr val="dk1"/>
              </a:buClr>
              <a:buSzPts val="2400"/>
              <a:buChar char="•"/>
            </a:pPr>
            <a:r>
              <a:rPr lang="en-US" sz="2400"/>
              <a:t>Regression Analysis</a:t>
            </a:r>
            <a:endParaRPr/>
          </a:p>
          <a:p>
            <a:pPr indent="-228600" lvl="0" marL="228600" rtl="0" algn="l">
              <a:lnSpc>
                <a:spcPct val="90000"/>
              </a:lnSpc>
              <a:spcBef>
                <a:spcPts val="1000"/>
              </a:spcBef>
              <a:spcAft>
                <a:spcPts val="0"/>
              </a:spcAft>
              <a:buClr>
                <a:schemeClr val="dk1"/>
              </a:buClr>
              <a:buSzPts val="2400"/>
              <a:buChar char="•"/>
            </a:pPr>
            <a:r>
              <a:rPr lang="en-US" sz="2400"/>
              <a:t>Borough Analysis</a:t>
            </a:r>
            <a:endParaRPr/>
          </a:p>
          <a:p>
            <a:pPr indent="-228600" lvl="0" marL="228600" rtl="0" algn="l">
              <a:lnSpc>
                <a:spcPct val="90000"/>
              </a:lnSpc>
              <a:spcBef>
                <a:spcPts val="1000"/>
              </a:spcBef>
              <a:spcAft>
                <a:spcPts val="0"/>
              </a:spcAft>
              <a:buClr>
                <a:schemeClr val="dk1"/>
              </a:buClr>
              <a:buSzPts val="2400"/>
              <a:buChar char="•"/>
            </a:pPr>
            <a:r>
              <a:rPr lang="en-US" sz="2400"/>
              <a:t>Key Contributing Factors</a:t>
            </a:r>
            <a:endParaRPr/>
          </a:p>
          <a:p>
            <a:pPr indent="-228600" lvl="0" marL="228600" rtl="0" algn="l">
              <a:lnSpc>
                <a:spcPct val="90000"/>
              </a:lnSpc>
              <a:spcBef>
                <a:spcPts val="1000"/>
              </a:spcBef>
              <a:spcAft>
                <a:spcPts val="0"/>
              </a:spcAft>
              <a:buClr>
                <a:schemeClr val="dk1"/>
              </a:buClr>
              <a:buSzPts val="2400"/>
              <a:buChar char="•"/>
            </a:pPr>
            <a:r>
              <a:rPr lang="en-US" sz="2400"/>
              <a:t>Density Map</a:t>
            </a:r>
            <a:endParaRPr/>
          </a:p>
          <a:p>
            <a:pPr indent="-228600" lvl="0" marL="228600" rtl="0" algn="l">
              <a:lnSpc>
                <a:spcPct val="90000"/>
              </a:lnSpc>
              <a:spcBef>
                <a:spcPts val="1000"/>
              </a:spcBef>
              <a:spcAft>
                <a:spcPts val="0"/>
              </a:spcAft>
              <a:buClr>
                <a:schemeClr val="dk1"/>
              </a:buClr>
              <a:buSzPts val="2400"/>
              <a:buChar char="•"/>
            </a:pPr>
            <a:r>
              <a:rPr lang="en-US" sz="2400"/>
              <a:t>Conclusion</a:t>
            </a:r>
            <a:endParaRPr/>
          </a:p>
          <a:p>
            <a:pPr indent="-76200" lvl="0" marL="228600" rtl="0" algn="l">
              <a:lnSpc>
                <a:spcPct val="90000"/>
              </a:lnSpc>
              <a:spcBef>
                <a:spcPts val="1000"/>
              </a:spcBef>
              <a:spcAft>
                <a:spcPts val="0"/>
              </a:spcAft>
              <a:buClr>
                <a:schemeClr val="dk1"/>
              </a:buClr>
              <a:buSzPts val="2400"/>
              <a:buNone/>
            </a:pPr>
            <a:r>
              <a:t/>
            </a:r>
            <a:endParaRPr sz="2400"/>
          </a:p>
        </p:txBody>
      </p:sp>
      <p:sp>
        <p:nvSpPr>
          <p:cNvPr id="110" name="Google Shape;110;p2"/>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 name="Shape 114"/>
        <p:cNvGrpSpPr/>
        <p:nvPr/>
      </p:nvGrpSpPr>
      <p:grpSpPr>
        <a:xfrm>
          <a:off x="0" y="0"/>
          <a:ext cx="0" cy="0"/>
          <a:chOff x="0" y="0"/>
          <a:chExt cx="0" cy="0"/>
        </a:xfrm>
      </p:grpSpPr>
      <p:sp>
        <p:nvSpPr>
          <p:cNvPr id="115" name="Google Shape;115;p3"/>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16" name="Google Shape;116;p3"/>
          <p:cNvGrpSpPr/>
          <p:nvPr/>
        </p:nvGrpSpPr>
        <p:grpSpPr>
          <a:xfrm>
            <a:off x="4" y="1216597"/>
            <a:ext cx="731521" cy="673460"/>
            <a:chOff x="3940602" y="308034"/>
            <a:chExt cx="2116791" cy="3428999"/>
          </a:xfrm>
        </p:grpSpPr>
        <p:sp>
          <p:nvSpPr>
            <p:cNvPr id="117" name="Google Shape;117;p3"/>
            <p:cNvSpPr/>
            <p:nvPr/>
          </p:nvSpPr>
          <p:spPr>
            <a:xfrm>
              <a:off x="3940602"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3"/>
            <p:cNvSpPr/>
            <p:nvPr/>
          </p:nvSpPr>
          <p:spPr>
            <a:xfrm>
              <a:off x="4715626"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9" name="Google Shape;119;p3"/>
            <p:cNvSpPr/>
            <p:nvPr/>
          </p:nvSpPr>
          <p:spPr>
            <a:xfrm>
              <a:off x="5490650"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20" name="Google Shape;120;p3"/>
          <p:cNvSpPr/>
          <p:nvPr/>
        </p:nvSpPr>
        <p:spPr>
          <a:xfrm>
            <a:off x="640079" y="613954"/>
            <a:ext cx="10907487" cy="1894116"/>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1" name="Google Shape;121;p3"/>
          <p:cNvSpPr txBox="1"/>
          <p:nvPr>
            <p:ph type="title"/>
          </p:nvPr>
        </p:nvSpPr>
        <p:spPr>
          <a:xfrm>
            <a:off x="1043631" y="809898"/>
            <a:ext cx="9942716" cy="15544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en-US" sz="4800"/>
              <a:t>Data Source and Github</a:t>
            </a:r>
            <a:endParaRPr/>
          </a:p>
        </p:txBody>
      </p:sp>
      <p:sp>
        <p:nvSpPr>
          <p:cNvPr id="122" name="Google Shape;122;p3"/>
          <p:cNvSpPr txBox="1"/>
          <p:nvPr>
            <p:ph idx="1" type="body"/>
          </p:nvPr>
        </p:nvSpPr>
        <p:spPr>
          <a:xfrm>
            <a:off x="1045028" y="3017522"/>
            <a:ext cx="9941319" cy="312465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sz="2400"/>
              <a:t>Data Source – NYC Open Data</a:t>
            </a:r>
            <a:endParaRPr/>
          </a:p>
          <a:p>
            <a:pPr indent="0" lvl="0" marL="0" rtl="0" algn="l">
              <a:lnSpc>
                <a:spcPct val="90000"/>
              </a:lnSpc>
              <a:spcBef>
                <a:spcPts val="1000"/>
              </a:spcBef>
              <a:spcAft>
                <a:spcPts val="0"/>
              </a:spcAft>
              <a:buClr>
                <a:schemeClr val="dk1"/>
              </a:buClr>
              <a:buSzPts val="2400"/>
              <a:buNone/>
            </a:pPr>
            <a:r>
              <a:rPr lang="en-US" sz="2400" u="sng">
                <a:solidFill>
                  <a:schemeClr val="hlink"/>
                </a:solidFill>
                <a:hlinkClick r:id="rId3"/>
              </a:rPr>
              <a:t>https://data.cityofnewyork.us/Public-Safety/Motor-Vehicle-Collisions-Crashes/h9gi-nx95</a:t>
            </a:r>
            <a:endParaRPr sz="2400"/>
          </a:p>
          <a:p>
            <a:pPr indent="0" lvl="0" marL="0" rtl="0" algn="l">
              <a:lnSpc>
                <a:spcPct val="90000"/>
              </a:lnSpc>
              <a:spcBef>
                <a:spcPts val="1000"/>
              </a:spcBef>
              <a:spcAft>
                <a:spcPts val="0"/>
              </a:spcAft>
              <a:buClr>
                <a:schemeClr val="dk1"/>
              </a:buClr>
              <a:buSzPts val="2400"/>
              <a:buNone/>
            </a:pPr>
            <a:r>
              <a:rPr lang="en-US" sz="2400"/>
              <a:t>Github – Link to tutorial documents and resources</a:t>
            </a:r>
            <a:r>
              <a:rPr lang="en-US" sz="2400" u="sng">
                <a:solidFill>
                  <a:schemeClr val="hlink"/>
                </a:solidFill>
                <a:hlinkClick r:id="rId4"/>
              </a:rPr>
              <a:t> https://github.com/LeoCarri/Group5_ES_Presentation</a:t>
            </a:r>
            <a:endParaRPr sz="2400"/>
          </a:p>
        </p:txBody>
      </p:sp>
      <p:cxnSp>
        <p:nvCxnSpPr>
          <p:cNvPr id="123" name="Google Shape;123;p3"/>
          <p:cNvCxnSpPr/>
          <p:nvPr/>
        </p:nvCxnSpPr>
        <p:spPr>
          <a:xfrm rot="10800000">
            <a:off x="838200" y="6485313"/>
            <a:ext cx="10515600" cy="0"/>
          </a:xfrm>
          <a:prstGeom prst="straightConnector1">
            <a:avLst/>
          </a:prstGeom>
          <a:noFill/>
          <a:ln cap="flat" cmpd="sng" w="57150">
            <a:solidFill>
              <a:schemeClr val="accent4"/>
            </a:solidFill>
            <a:prstDash val="solid"/>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4"/>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9" name="Google Shape;129;p4"/>
          <p:cNvSpPr txBox="1"/>
          <p:nvPr>
            <p:ph type="title"/>
          </p:nvPr>
        </p:nvSpPr>
        <p:spPr>
          <a:xfrm>
            <a:off x="793662" y="386930"/>
            <a:ext cx="10066122" cy="12984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en-US" sz="4800"/>
              <a:t>Loading the Data Set</a:t>
            </a:r>
            <a:endParaRPr/>
          </a:p>
        </p:txBody>
      </p:sp>
      <p:sp>
        <p:nvSpPr>
          <p:cNvPr id="130" name="Google Shape;130;p4"/>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1" name="Google Shape;131;p4"/>
          <p:cNvSpPr/>
          <p:nvPr/>
        </p:nvSpPr>
        <p:spPr>
          <a:xfrm>
            <a:off x="0" y="2203079"/>
            <a:ext cx="11383362" cy="4267991"/>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2" name="Google Shape;132;p4"/>
          <p:cNvSpPr txBox="1"/>
          <p:nvPr>
            <p:ph idx="1" type="body"/>
          </p:nvPr>
        </p:nvSpPr>
        <p:spPr>
          <a:xfrm>
            <a:off x="793661" y="2599509"/>
            <a:ext cx="4530898" cy="3639450"/>
          </a:xfrm>
          <a:prstGeom prst="rect">
            <a:avLst/>
          </a:prstGeom>
          <a:noFill/>
          <a:ln>
            <a:noFill/>
          </a:ln>
        </p:spPr>
        <p:txBody>
          <a:bodyPr anchorCtr="0" anchor="ctr" bIns="45700" lIns="91425" spcFirstLastPara="1" rIns="91425" wrap="square" tIns="45700">
            <a:normAutofit/>
          </a:bodyPr>
          <a:lstStyle/>
          <a:p>
            <a:pPr indent="0" lvl="0" marL="0" rtl="0" algn="just">
              <a:lnSpc>
                <a:spcPct val="90000"/>
              </a:lnSpc>
              <a:spcBef>
                <a:spcPts val="0"/>
              </a:spcBef>
              <a:spcAft>
                <a:spcPts val="0"/>
              </a:spcAft>
              <a:buClr>
                <a:schemeClr val="dk1"/>
              </a:buClr>
              <a:buSzPts val="2400"/>
              <a:buNone/>
            </a:pPr>
            <a:r>
              <a:rPr b="1" lang="en-US" sz="2400">
                <a:latin typeface="Calibri"/>
                <a:ea typeface="Calibri"/>
                <a:cs typeface="Calibri"/>
                <a:sym typeface="Calibri"/>
              </a:rPr>
              <a:t>In order to use the newly sampled data, we must load it into Elastic Cloud. To do this, we will load it via the Machine Learning &gt; Data Visualizer &gt; File</a:t>
            </a:r>
            <a:endParaRPr sz="2400">
              <a:latin typeface="Calibri"/>
              <a:ea typeface="Calibri"/>
              <a:cs typeface="Calibri"/>
              <a:sym typeface="Calibri"/>
            </a:endParaRPr>
          </a:p>
          <a:p>
            <a:pPr indent="0" lvl="0" marL="0" rtl="0" algn="just">
              <a:lnSpc>
                <a:spcPct val="90000"/>
              </a:lnSpc>
              <a:spcBef>
                <a:spcPts val="1000"/>
              </a:spcBef>
              <a:spcAft>
                <a:spcPts val="0"/>
              </a:spcAft>
              <a:buClr>
                <a:schemeClr val="dk1"/>
              </a:buClr>
              <a:buSzPts val="2400"/>
              <a:buNone/>
            </a:pPr>
            <a:r>
              <a:t/>
            </a:r>
            <a:endParaRPr sz="2400"/>
          </a:p>
        </p:txBody>
      </p:sp>
      <p:pic>
        <p:nvPicPr>
          <p:cNvPr descr="A screenshot of a computer&#10;&#10;Description automatically generated" id="133" name="Google Shape;133;p4"/>
          <p:cNvPicPr preferRelativeResize="0"/>
          <p:nvPr/>
        </p:nvPicPr>
        <p:blipFill rotWithShape="1">
          <a:blip r:embed="rId3">
            <a:alphaModFix/>
          </a:blip>
          <a:srcRect b="0" l="0" r="0" t="0"/>
          <a:stretch/>
        </p:blipFill>
        <p:spPr>
          <a:xfrm>
            <a:off x="5911532" y="3543084"/>
            <a:ext cx="5150277" cy="1596585"/>
          </a:xfrm>
          <a:prstGeom prst="rect">
            <a:avLst/>
          </a:prstGeom>
          <a:noFill/>
          <a:ln>
            <a:noFill/>
          </a:ln>
        </p:spPr>
      </p:pic>
      <p:sp>
        <p:nvSpPr>
          <p:cNvPr id="134" name="Google Shape;134;p4"/>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5"/>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0" name="Google Shape;140;p5"/>
          <p:cNvSpPr txBox="1"/>
          <p:nvPr>
            <p:ph type="title"/>
          </p:nvPr>
        </p:nvSpPr>
        <p:spPr>
          <a:xfrm>
            <a:off x="793662" y="386930"/>
            <a:ext cx="10066122" cy="12984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Machine Learning – Anomaly Detection</a:t>
            </a:r>
            <a:br>
              <a:rPr lang="en-US"/>
            </a:br>
            <a:r>
              <a:rPr lang="en-US"/>
              <a:t>Number of Persons Injured</a:t>
            </a:r>
            <a:endParaRPr/>
          </a:p>
        </p:txBody>
      </p:sp>
      <p:sp>
        <p:nvSpPr>
          <p:cNvPr id="141" name="Google Shape;141;p5"/>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2" name="Google Shape;142;p5"/>
          <p:cNvSpPr/>
          <p:nvPr/>
        </p:nvSpPr>
        <p:spPr>
          <a:xfrm>
            <a:off x="0" y="2203079"/>
            <a:ext cx="11383362" cy="4267991"/>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3" name="Google Shape;143;p5"/>
          <p:cNvSpPr txBox="1"/>
          <p:nvPr>
            <p:ph idx="1" type="body"/>
          </p:nvPr>
        </p:nvSpPr>
        <p:spPr>
          <a:xfrm>
            <a:off x="793661" y="2599509"/>
            <a:ext cx="5046640" cy="3639450"/>
          </a:xfrm>
          <a:prstGeom prst="rect">
            <a:avLst/>
          </a:prstGeom>
          <a:noFill/>
          <a:ln>
            <a:noFill/>
          </a:ln>
        </p:spPr>
        <p:txBody>
          <a:bodyPr anchorCtr="0" anchor="ctr" bIns="45700" lIns="91425" spcFirstLastPara="1" rIns="91425" wrap="square" tIns="45700">
            <a:normAutofit/>
          </a:bodyPr>
          <a:lstStyle/>
          <a:p>
            <a:pPr indent="0" lvl="0" marL="0" rtl="0" algn="just">
              <a:lnSpc>
                <a:spcPct val="90000"/>
              </a:lnSpc>
              <a:spcBef>
                <a:spcPts val="0"/>
              </a:spcBef>
              <a:spcAft>
                <a:spcPts val="0"/>
              </a:spcAft>
              <a:buClr>
                <a:schemeClr val="dk1"/>
              </a:buClr>
              <a:buSzPts val="2400"/>
              <a:buNone/>
            </a:pPr>
            <a:r>
              <a:rPr lang="en-US" sz="2400"/>
              <a:t>For this lab, we will be training the ML Model to find the anomalies of persons injured in our data set. </a:t>
            </a:r>
            <a:endParaRPr/>
          </a:p>
          <a:p>
            <a:pPr indent="0" lvl="0" marL="0" rtl="0" algn="just">
              <a:lnSpc>
                <a:spcPct val="90000"/>
              </a:lnSpc>
              <a:spcBef>
                <a:spcPts val="1000"/>
              </a:spcBef>
              <a:spcAft>
                <a:spcPts val="0"/>
              </a:spcAft>
              <a:buClr>
                <a:schemeClr val="dk1"/>
              </a:buClr>
              <a:buSzPts val="2400"/>
              <a:buNone/>
            </a:pPr>
            <a:r>
              <a:rPr lang="en-US" sz="2400"/>
              <a:t>We will go to Home &gt; Machine Learning &gt; Anomaly Detection &gt; Jobs &gt; Create Jobs</a:t>
            </a:r>
            <a:endParaRPr/>
          </a:p>
          <a:p>
            <a:pPr indent="0" lvl="0" marL="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sz="2400"/>
          </a:p>
        </p:txBody>
      </p:sp>
      <p:sp>
        <p:nvSpPr>
          <p:cNvPr id="144" name="Google Shape;144;p5"/>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45" name="Google Shape;145;p5"/>
          <p:cNvPicPr preferRelativeResize="0"/>
          <p:nvPr/>
        </p:nvPicPr>
        <p:blipFill rotWithShape="1">
          <a:blip r:embed="rId3">
            <a:alphaModFix/>
          </a:blip>
          <a:srcRect b="0" l="0" r="0" t="0"/>
          <a:stretch/>
        </p:blipFill>
        <p:spPr>
          <a:xfrm>
            <a:off x="6176031" y="3012538"/>
            <a:ext cx="4871600" cy="1597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sp>
        <p:nvSpPr>
          <p:cNvPr id="150" name="Google Shape;150;p6"/>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1" name="Google Shape;151;p6"/>
          <p:cNvSpPr txBox="1"/>
          <p:nvPr>
            <p:ph type="title"/>
          </p:nvPr>
        </p:nvSpPr>
        <p:spPr>
          <a:xfrm>
            <a:off x="793662" y="386930"/>
            <a:ext cx="10066122" cy="12984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Calibri"/>
                <a:ea typeface="Calibri"/>
                <a:cs typeface="Calibri"/>
                <a:sym typeface="Calibri"/>
              </a:rPr>
              <a:t>Anomaly Detection Analysis </a:t>
            </a:r>
            <a:br>
              <a:rPr lang="en-US">
                <a:latin typeface="Calibri"/>
                <a:ea typeface="Calibri"/>
                <a:cs typeface="Calibri"/>
                <a:sym typeface="Calibri"/>
              </a:rPr>
            </a:br>
            <a:r>
              <a:rPr lang="en-US">
                <a:latin typeface="Calibri"/>
                <a:ea typeface="Calibri"/>
                <a:cs typeface="Calibri"/>
                <a:sym typeface="Calibri"/>
              </a:rPr>
              <a:t>Number of Person Injured</a:t>
            </a:r>
            <a:endParaRPr/>
          </a:p>
        </p:txBody>
      </p:sp>
      <p:sp>
        <p:nvSpPr>
          <p:cNvPr id="152" name="Google Shape;152;p6"/>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3" name="Google Shape;153;p6"/>
          <p:cNvSpPr/>
          <p:nvPr/>
        </p:nvSpPr>
        <p:spPr>
          <a:xfrm>
            <a:off x="0" y="2203079"/>
            <a:ext cx="11383362" cy="4267991"/>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4" name="Google Shape;154;p6"/>
          <p:cNvSpPr txBox="1"/>
          <p:nvPr>
            <p:ph idx="1" type="body"/>
          </p:nvPr>
        </p:nvSpPr>
        <p:spPr>
          <a:xfrm>
            <a:off x="496919" y="2517349"/>
            <a:ext cx="5985511" cy="36394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400">
                <a:latin typeface="Calibri"/>
                <a:ea typeface="Calibri"/>
                <a:cs typeface="Calibri"/>
                <a:sym typeface="Calibri"/>
              </a:rPr>
              <a:t>After training the model for Anomaly Detection, we can analyze the results. </a:t>
            </a:r>
            <a:endParaRPr/>
          </a:p>
          <a:p>
            <a:pPr indent="-228600" lvl="0" marL="228600" rtl="0" algn="l">
              <a:lnSpc>
                <a:spcPct val="90000"/>
              </a:lnSpc>
              <a:spcBef>
                <a:spcPts val="1000"/>
              </a:spcBef>
              <a:spcAft>
                <a:spcPts val="0"/>
              </a:spcAft>
              <a:buClr>
                <a:schemeClr val="dk1"/>
              </a:buClr>
              <a:buSzPts val="2400"/>
              <a:buChar char="•"/>
            </a:pPr>
            <a:r>
              <a:rPr lang="en-US" sz="2400"/>
              <a:t>We are viewing the Anomaly Timeline by Crash Time</a:t>
            </a:r>
            <a:endParaRPr/>
          </a:p>
          <a:p>
            <a:pPr indent="-228600" lvl="0" marL="228600" rtl="0" algn="l">
              <a:lnSpc>
                <a:spcPct val="90000"/>
              </a:lnSpc>
              <a:spcBef>
                <a:spcPts val="1000"/>
              </a:spcBef>
              <a:spcAft>
                <a:spcPts val="0"/>
              </a:spcAft>
              <a:buClr>
                <a:schemeClr val="dk1"/>
              </a:buClr>
              <a:buSzPts val="2400"/>
              <a:buChar char="•"/>
            </a:pPr>
            <a:r>
              <a:rPr lang="en-US" sz="2400">
                <a:latin typeface="Calibri"/>
                <a:ea typeface="Calibri"/>
                <a:cs typeface="Calibri"/>
                <a:sym typeface="Calibri"/>
              </a:rPr>
              <a:t>We can see that there are scat</a:t>
            </a:r>
            <a:r>
              <a:rPr lang="en-US" sz="2400"/>
              <a:t>tered anomalies with very high Severity Scores</a:t>
            </a:r>
            <a:endParaRPr/>
          </a:p>
          <a:p>
            <a:pPr indent="-228600" lvl="0" marL="228600" rtl="0" algn="l">
              <a:lnSpc>
                <a:spcPct val="90000"/>
              </a:lnSpc>
              <a:spcBef>
                <a:spcPts val="1000"/>
              </a:spcBef>
              <a:spcAft>
                <a:spcPts val="0"/>
              </a:spcAft>
              <a:buClr>
                <a:schemeClr val="dk1"/>
              </a:buClr>
              <a:buSzPts val="2400"/>
              <a:buChar char="•"/>
            </a:pPr>
            <a:r>
              <a:rPr lang="en-US" sz="2400">
                <a:latin typeface="Calibri"/>
                <a:ea typeface="Calibri"/>
                <a:cs typeface="Calibri"/>
                <a:sym typeface="Calibri"/>
              </a:rPr>
              <a:t>Borough, Crash Time, and Contribut</a:t>
            </a:r>
            <a:r>
              <a:rPr lang="en-US" sz="2400"/>
              <a:t>ing Factor Vehicle 1 include Influencers with High  Severity Scores</a:t>
            </a:r>
            <a:endParaRPr/>
          </a:p>
          <a:p>
            <a:pPr indent="-228600" lvl="1" marL="685800" rtl="0" algn="l">
              <a:lnSpc>
                <a:spcPct val="90000"/>
              </a:lnSpc>
              <a:spcBef>
                <a:spcPts val="500"/>
              </a:spcBef>
              <a:spcAft>
                <a:spcPts val="0"/>
              </a:spcAft>
              <a:buClr>
                <a:schemeClr val="dk1"/>
              </a:buClr>
              <a:buSzPts val="2400"/>
              <a:buChar char="•"/>
            </a:pPr>
            <a:r>
              <a:rPr lang="en-US">
                <a:latin typeface="Calibri"/>
                <a:ea typeface="Calibri"/>
                <a:cs typeface="Calibri"/>
                <a:sym typeface="Calibri"/>
              </a:rPr>
              <a:t>Borough is the most influential of the three</a:t>
            </a:r>
            <a:endParaRPr/>
          </a:p>
        </p:txBody>
      </p:sp>
      <p:pic>
        <p:nvPicPr>
          <p:cNvPr id="155" name="Google Shape;155;p6"/>
          <p:cNvPicPr preferRelativeResize="0"/>
          <p:nvPr/>
        </p:nvPicPr>
        <p:blipFill rotWithShape="1">
          <a:blip r:embed="rId3">
            <a:alphaModFix/>
          </a:blip>
          <a:srcRect b="1210" l="0" r="2" t="0"/>
          <a:stretch/>
        </p:blipFill>
        <p:spPr>
          <a:xfrm>
            <a:off x="6167681" y="2208681"/>
            <a:ext cx="5150277" cy="3714244"/>
          </a:xfrm>
          <a:prstGeom prst="rect">
            <a:avLst/>
          </a:prstGeom>
          <a:noFill/>
          <a:ln>
            <a:noFill/>
          </a:ln>
        </p:spPr>
      </p:pic>
      <p:sp>
        <p:nvSpPr>
          <p:cNvPr id="156" name="Google Shape;156;p6"/>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pic>
        <p:nvPicPr>
          <p:cNvPr id="161" name="Google Shape;161;p7"/>
          <p:cNvPicPr preferRelativeResize="0"/>
          <p:nvPr>
            <p:ph idx="1" type="body"/>
          </p:nvPr>
        </p:nvPicPr>
        <p:blipFill rotWithShape="1">
          <a:blip r:embed="rId3">
            <a:alphaModFix/>
          </a:blip>
          <a:srcRect b="6879" l="0" r="0" t="17618"/>
          <a:stretch/>
        </p:blipFill>
        <p:spPr>
          <a:xfrm>
            <a:off x="20" y="10"/>
            <a:ext cx="12191980" cy="6857990"/>
          </a:xfrm>
          <a:prstGeom prst="rect">
            <a:avLst/>
          </a:prstGeom>
          <a:noFill/>
          <a:ln>
            <a:noFill/>
          </a:ln>
        </p:spPr>
      </p:pic>
      <p:sp>
        <p:nvSpPr>
          <p:cNvPr id="162" name="Google Shape;162;p7"/>
          <p:cNvSpPr/>
          <p:nvPr/>
        </p:nvSpPr>
        <p:spPr>
          <a:xfrm>
            <a:off x="0" y="5320142"/>
            <a:ext cx="12192000" cy="736551"/>
          </a:xfrm>
          <a:prstGeom prst="rect">
            <a:avLst/>
          </a:prstGeom>
          <a:solidFill>
            <a:schemeClr val="lt1">
              <a:alpha val="9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3" name="Google Shape;163;p7"/>
          <p:cNvSpPr txBox="1"/>
          <p:nvPr>
            <p:ph type="title"/>
          </p:nvPr>
        </p:nvSpPr>
        <p:spPr>
          <a:xfrm>
            <a:off x="523875" y="5317240"/>
            <a:ext cx="11210925" cy="7448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3600"/>
              <a:buFont typeface="Calibri"/>
              <a:buNone/>
            </a:pPr>
            <a:r>
              <a:rPr lang="en-US" sz="3600">
                <a:solidFill>
                  <a:srgbClr val="262626"/>
                </a:solidFill>
              </a:rPr>
              <a:t>Density Map by Specific Location</a:t>
            </a:r>
            <a:endParaRPr/>
          </a:p>
        </p:txBody>
      </p:sp>
      <p:cxnSp>
        <p:nvCxnSpPr>
          <p:cNvPr id="164" name="Google Shape;164;p7"/>
          <p:cNvCxnSpPr/>
          <p:nvPr/>
        </p:nvCxnSpPr>
        <p:spPr>
          <a:xfrm>
            <a:off x="0" y="5241983"/>
            <a:ext cx="12192000" cy="0"/>
          </a:xfrm>
          <a:prstGeom prst="straightConnector1">
            <a:avLst/>
          </a:prstGeom>
          <a:noFill/>
          <a:ln cap="flat" cmpd="sng" w="41275">
            <a:solidFill>
              <a:schemeClr val="lt1">
                <a:alpha val="89803"/>
              </a:schemeClr>
            </a:solidFill>
            <a:prstDash val="solid"/>
            <a:miter lim="800000"/>
            <a:headEnd len="sm" w="sm" type="none"/>
            <a:tailEnd len="sm" w="sm" type="none"/>
          </a:ln>
        </p:spPr>
      </p:cxnSp>
      <p:cxnSp>
        <p:nvCxnSpPr>
          <p:cNvPr id="165" name="Google Shape;165;p7"/>
          <p:cNvCxnSpPr/>
          <p:nvPr/>
        </p:nvCxnSpPr>
        <p:spPr>
          <a:xfrm>
            <a:off x="0" y="6134852"/>
            <a:ext cx="12192000" cy="0"/>
          </a:xfrm>
          <a:prstGeom prst="straightConnector1">
            <a:avLst/>
          </a:prstGeom>
          <a:noFill/>
          <a:ln cap="flat" cmpd="sng" w="41275">
            <a:solidFill>
              <a:schemeClr val="lt1">
                <a:alpha val="89803"/>
              </a:schemeClr>
            </a:solidFill>
            <a:prstDash val="solid"/>
            <a:miter lim="800000"/>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8"/>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1" name="Google Shape;171;p8"/>
          <p:cNvSpPr txBox="1"/>
          <p:nvPr>
            <p:ph type="title"/>
          </p:nvPr>
        </p:nvSpPr>
        <p:spPr>
          <a:xfrm>
            <a:off x="645064" y="525982"/>
            <a:ext cx="4282983" cy="120036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Density Map by Specific Location </a:t>
            </a:r>
            <a:endParaRPr/>
          </a:p>
        </p:txBody>
      </p:sp>
      <p:sp>
        <p:nvSpPr>
          <p:cNvPr id="172" name="Google Shape;172;p8"/>
          <p:cNvSpPr/>
          <p:nvPr/>
        </p:nvSpPr>
        <p:spPr>
          <a:xfrm flipH="1">
            <a:off x="616533" y="1944913"/>
            <a:ext cx="4023360" cy="274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3" name="Google Shape;173;p8"/>
          <p:cNvSpPr txBox="1"/>
          <p:nvPr>
            <p:ph idx="1" type="body"/>
          </p:nvPr>
        </p:nvSpPr>
        <p:spPr>
          <a:xfrm>
            <a:off x="100644" y="2070667"/>
            <a:ext cx="5628017" cy="3511943"/>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Our density map visually follows a heat map. The higher the density of collisions, the brighter “hotter” the spot</a:t>
            </a:r>
            <a:endParaRPr/>
          </a:p>
          <a:p>
            <a:pPr indent="-228600" lvl="0" marL="228600" rtl="0" algn="l">
              <a:lnSpc>
                <a:spcPct val="90000"/>
              </a:lnSpc>
              <a:spcBef>
                <a:spcPts val="1000"/>
              </a:spcBef>
              <a:spcAft>
                <a:spcPts val="0"/>
              </a:spcAft>
              <a:buClr>
                <a:schemeClr val="dk1"/>
              </a:buClr>
              <a:buSzPts val="2400"/>
              <a:buChar char="•"/>
            </a:pPr>
            <a:r>
              <a:rPr lang="en-US" sz="2400"/>
              <a:t>New York at first glance does not have a ton of collisions over the 3 years, but there more populated and tourist heavy locations show the greatest density in collisions</a:t>
            </a:r>
            <a:endParaRPr/>
          </a:p>
          <a:p>
            <a:pPr indent="-228600" lvl="1" marL="685800" rtl="0" algn="l">
              <a:lnSpc>
                <a:spcPct val="90000"/>
              </a:lnSpc>
              <a:spcBef>
                <a:spcPts val="500"/>
              </a:spcBef>
              <a:spcAft>
                <a:spcPts val="0"/>
              </a:spcAft>
              <a:buClr>
                <a:schemeClr val="dk1"/>
              </a:buClr>
              <a:buSzPts val="2400"/>
              <a:buChar char="•"/>
            </a:pPr>
            <a:r>
              <a:rPr lang="en-US"/>
              <a:t>Manhattan </a:t>
            </a:r>
            <a:endParaRPr/>
          </a:p>
          <a:p>
            <a:pPr indent="-228600" lvl="1" marL="685800" rtl="0" algn="l">
              <a:lnSpc>
                <a:spcPct val="90000"/>
              </a:lnSpc>
              <a:spcBef>
                <a:spcPts val="500"/>
              </a:spcBef>
              <a:spcAft>
                <a:spcPts val="0"/>
              </a:spcAft>
              <a:buClr>
                <a:schemeClr val="dk1"/>
              </a:buClr>
              <a:buSzPts val="2400"/>
              <a:buChar char="•"/>
            </a:pPr>
            <a:r>
              <a:rPr lang="en-US"/>
              <a:t>Bronx</a:t>
            </a:r>
            <a:endParaRPr/>
          </a:p>
        </p:txBody>
      </p:sp>
      <p:sp>
        <p:nvSpPr>
          <p:cNvPr id="174" name="Google Shape;174;p8"/>
          <p:cNvSpPr/>
          <p:nvPr/>
        </p:nvSpPr>
        <p:spPr>
          <a:xfrm rot="5400000">
            <a:off x="-225843" y="6053360"/>
            <a:ext cx="740664" cy="15412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5" name="Google Shape;175;p8"/>
          <p:cNvSpPr/>
          <p:nvPr/>
        </p:nvSpPr>
        <p:spPr>
          <a:xfrm rot="5400000">
            <a:off x="5904923" y="215201"/>
            <a:ext cx="740664" cy="1183349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8"/>
          <p:cNvSpPr/>
          <p:nvPr/>
        </p:nvSpPr>
        <p:spPr>
          <a:xfrm>
            <a:off x="5696793" y="354959"/>
            <a:ext cx="6184973" cy="5915212"/>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map of the world&#10;&#10;Description automatically generated" id="177" name="Google Shape;177;p8"/>
          <p:cNvPicPr preferRelativeResize="0"/>
          <p:nvPr>
            <p:ph idx="2" type="body"/>
          </p:nvPr>
        </p:nvPicPr>
        <p:blipFill rotWithShape="1">
          <a:blip r:embed="rId3">
            <a:alphaModFix/>
          </a:blip>
          <a:srcRect b="0" l="0" r="0" t="0"/>
          <a:stretch/>
        </p:blipFill>
        <p:spPr>
          <a:xfrm>
            <a:off x="5987738" y="1216129"/>
            <a:ext cx="5628018" cy="419287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2023-12-03T08:09:31Z</dcterms:created>
  <dc:creator>Villanueva, Adrian C</dc:creator>
</cp:coreProperties>
</file>